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58" r:id="rId5"/>
    <p:sldId id="259" r:id="rId6"/>
    <p:sldId id="260" r:id="rId7"/>
    <p:sldId id="271" r:id="rId8"/>
    <p:sldId id="261" r:id="rId9"/>
    <p:sldId id="263" r:id="rId10"/>
    <p:sldId id="264" r:id="rId11"/>
    <p:sldId id="265" r:id="rId12"/>
    <p:sldId id="266" r:id="rId13"/>
    <p:sldId id="262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/>
          <a:lstStyle>
            <a:lvl1pPr algn="r">
              <a:defRPr sz="1200"/>
            </a:lvl1pPr>
          </a:lstStyle>
          <a:p>
            <a:r>
              <a:rPr lang="en-US"/>
              <a:t>5/10/2020 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4" tIns="48327" rIns="96654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5/10/2020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2" tIns="47426" rIns="94852" bIns="474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038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8521">
              <a:defRPr/>
            </a:pPr>
            <a:fld id="{52B03EC1-9262-4697-840B-B567A2ECB40D}" type="slidenum">
              <a:rPr lang="en-US">
                <a:solidFill>
                  <a:prstClr val="black"/>
                </a:solidFill>
                <a:latin typeface="Calibri"/>
              </a:rPr>
              <a:pPr defTabSz="948521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BCED3-C964-47CC-B6DA-5A9F31E0255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5/10/2020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206F8-E1E4-49A9-8CB0-341A90CC60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3600"/>
            <a:ext cx="9144000" cy="762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971800"/>
            <a:ext cx="9144000" cy="609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fld id="{4A555ABD-4644-4B39-AD7B-DA15A3D7F09E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66753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30BF7-8A7D-4E33-A5B1-CC78840CE8E4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76234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632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632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7DD84-BCBF-41BA-952F-0AE7DDE7FEAA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16373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B5293-621D-4C87-A21C-38C8E5D718DC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023205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48B74-5A22-4679-834C-C2B72E559FAE}" type="datetime1">
              <a:rPr lang="en-US" smtClean="0"/>
              <a:t>5/10/2020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12239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9906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9906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A3B74-6C75-48A1-A572-FF47EE3A54E2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16583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76D61-FBFF-42E7-B3BB-D416992680CF}" type="datetime1">
              <a:rPr lang="en-US" smtClean="0"/>
              <a:t>5/10/2020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492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DC8360-2F04-4B97-B16B-15786D7227E2}" type="datetime1">
              <a:rPr lang="en-US" smtClean="0"/>
              <a:t>5/10/2020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8203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690113-DF04-430F-AD24-B887D04B7748}" type="datetime1">
              <a:rPr lang="en-US" smtClean="0"/>
              <a:t>5/10/2020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73459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C9581-1D0E-4640-92CD-ACE5D0CEF6BE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47173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C4FDB7-09C4-41ED-9E46-84D4EA4E33F3}" type="datetime1">
              <a:rPr lang="en-US" smtClean="0"/>
              <a:t>5/10/2020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7213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76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9906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+mn-cs"/>
              </a:defRPr>
            </a:lvl1pPr>
          </a:lstStyle>
          <a:p>
            <a:fld id="{68BCB409-B910-4FA7-94A2-8072579AA32E}" type="datetime1">
              <a:rPr lang="en-US" smtClean="0"/>
              <a:t>5/10/2020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fld id="{CEDC319D-C985-4907-95D2-E33760872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2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fade thruBlk="1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7227" y="1648119"/>
            <a:ext cx="6248400" cy="1292662"/>
          </a:xfrm>
        </p:spPr>
        <p:txBody>
          <a:bodyPr wrap="square">
            <a:spAutoFit/>
          </a:bodyPr>
          <a:lstStyle/>
          <a:p>
            <a:r>
              <a:rPr lang="en-US" dirty="0"/>
              <a:t>“</a:t>
            </a:r>
            <a:r>
              <a:rPr lang="en-US" sz="5400" dirty="0"/>
              <a:t>Consider Your Ways”</a:t>
            </a:r>
            <a:br>
              <a:rPr lang="en-US" sz="2400" dirty="0"/>
            </a:br>
            <a:r>
              <a:rPr lang="en-US" sz="2400" dirty="0"/>
              <a:t>(Part 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7238" y="2964134"/>
            <a:ext cx="1828800" cy="646331"/>
          </a:xfrm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Haggai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5900"/>
            <a:ext cx="8839200" cy="533684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The Temple’s Future Glory</a:t>
            </a:r>
            <a:r>
              <a:rPr lang="en-US" dirty="0">
                <a:solidFill>
                  <a:srgbClr val="000000"/>
                </a:solidFill>
              </a:rPr>
              <a:t>. 2:6-9</a:t>
            </a:r>
          </a:p>
          <a:p>
            <a:r>
              <a:rPr lang="en-US" b="0" dirty="0">
                <a:solidFill>
                  <a:srgbClr val="000000"/>
                </a:solidFill>
              </a:rPr>
              <a:t>Gifts received from: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Cyrus (Ezra 1:7-11; 3:7)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Darius (Ezra 6:9-13)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Artaxerxes (Ezra 7:12-26)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Other Gentiles. (Isaiah 60:5, 11) Glorified Zion.</a:t>
            </a:r>
          </a:p>
          <a:p>
            <a:pPr marL="457200" lvl="1" indent="0">
              <a:buNone/>
            </a:pP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May be a type of the temple built by Christ. (cf. Ephesians 2:21-22; 1 Corinthians 3:16-17; Hebrews 12:26-29)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1634F2B-4DC6-4B58-A9AB-4B44E29C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Message 2 – Consolation To Those Who Remembered The Former Glory. 2:1-9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Message 3 – Reply To Those Who Thought God’s Blessings Were To Slow. 2:10-19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3319"/>
            <a:ext cx="8839200" cy="534915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Israel needed to be cleansed</a:t>
            </a:r>
            <a:r>
              <a:rPr lang="en-US" dirty="0">
                <a:solidFill>
                  <a:srgbClr val="000000"/>
                </a:solidFill>
              </a:rPr>
              <a:t>. 2:10-14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Can that which is unclean be made holy by coming in contact with that which is holy?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NO! (cf. Leviticus 10:8-10)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Can that which is clean be made unclean by coming in contact with that which is unclean? YES! (cf. Numbers 19:11, 22)</a:t>
            </a:r>
            <a:br>
              <a:rPr lang="en-US" b="0" dirty="0">
                <a:solidFill>
                  <a:srgbClr val="000000"/>
                </a:solidFill>
              </a:rPr>
            </a:br>
            <a:endParaRPr lang="en-US" b="0" dirty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</a:rPr>
              <a:t>Returning to the land, rebuilding the temple did not make them clean … needed a renewed attitude toward the Lord. Verse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7848600" cy="43765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Apathy had corrupted them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Zeal for the Lord’s work would renew God’s blessings. 2:15-19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Look from </a:t>
            </a:r>
            <a:r>
              <a:rPr lang="en-US" b="0" u="sng" dirty="0">
                <a:solidFill>
                  <a:srgbClr val="000000"/>
                </a:solidFill>
              </a:rPr>
              <a:t>this day and backward</a:t>
            </a:r>
            <a:r>
              <a:rPr lang="en-US" b="0" dirty="0">
                <a:solidFill>
                  <a:srgbClr val="000000"/>
                </a:solidFill>
              </a:rPr>
              <a:t> 14-16 years to the present.</a:t>
            </a:r>
          </a:p>
          <a:p>
            <a:pPr lvl="2"/>
            <a:r>
              <a:rPr lang="en-US" b="0" dirty="0">
                <a:solidFill>
                  <a:srgbClr val="000000"/>
                </a:solidFill>
              </a:rPr>
              <a:t>God had not blessed them.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cf. Amos 4:6-11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Look from </a:t>
            </a:r>
            <a:r>
              <a:rPr lang="en-US" b="0" u="sng" dirty="0">
                <a:solidFill>
                  <a:srgbClr val="000000"/>
                </a:solidFill>
              </a:rPr>
              <a:t>this day forward</a:t>
            </a:r>
            <a:r>
              <a:rPr lang="en-US" b="0" dirty="0">
                <a:solidFill>
                  <a:srgbClr val="000000"/>
                </a:solidFill>
              </a:rPr>
              <a:t> with a change of spirit to God’s blessings.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2C86D45-0477-475E-8A0B-472B21026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2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Message 3 – Reply To Those Who Thought God’s Blessings Were To Slow. 2:10-19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14865"/>
            <a:ext cx="8915400" cy="6100131"/>
          </a:xfr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Work finished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br>
              <a:rPr lang="en-US" dirty="0">
                <a:solidFill>
                  <a:srgbClr val="000000"/>
                </a:solidFill>
              </a:rPr>
            </a:br>
            <a:r>
              <a:rPr lang="en-US" b="0" i="1" dirty="0">
                <a:solidFill>
                  <a:srgbClr val="000000"/>
                </a:solidFill>
              </a:rPr>
              <a:t>“And the elders of the Jews builded and prospered, through the prophesying of Haggai the prophet and Zechariah the son of Iddo. </a:t>
            </a:r>
            <a:r>
              <a:rPr lang="en-US" b="0" i="1" u="sng" dirty="0">
                <a:solidFill>
                  <a:srgbClr val="000000"/>
                </a:solidFill>
              </a:rPr>
              <a:t>And they builded and finished it</a:t>
            </a:r>
            <a:r>
              <a:rPr lang="en-US" b="0" i="1" dirty="0">
                <a:solidFill>
                  <a:srgbClr val="000000"/>
                </a:solidFill>
              </a:rPr>
              <a:t>, according to the commandment of the God of Israel, and according to the decree of </a:t>
            </a:r>
            <a:r>
              <a:rPr lang="en-US" b="0" i="1" u="sng" dirty="0">
                <a:solidFill>
                  <a:srgbClr val="000000"/>
                </a:solidFill>
              </a:rPr>
              <a:t>Cyrus</a:t>
            </a:r>
            <a:r>
              <a:rPr lang="en-US" b="0" i="1" dirty="0">
                <a:solidFill>
                  <a:srgbClr val="000000"/>
                </a:solidFill>
              </a:rPr>
              <a:t>, and </a:t>
            </a:r>
            <a:r>
              <a:rPr lang="en-US" b="0" i="1" u="sng" dirty="0">
                <a:solidFill>
                  <a:srgbClr val="000000"/>
                </a:solidFill>
              </a:rPr>
              <a:t>Darius</a:t>
            </a:r>
            <a:r>
              <a:rPr lang="en-US" b="0" i="1" dirty="0">
                <a:solidFill>
                  <a:srgbClr val="000000"/>
                </a:solidFill>
              </a:rPr>
              <a:t>, and </a:t>
            </a:r>
            <a:r>
              <a:rPr lang="en-US" b="0" i="1" u="sng" dirty="0">
                <a:solidFill>
                  <a:srgbClr val="000000"/>
                </a:solidFill>
              </a:rPr>
              <a:t>Artaxerxes</a:t>
            </a:r>
            <a:r>
              <a:rPr lang="en-US" b="0" i="1" dirty="0">
                <a:solidFill>
                  <a:srgbClr val="000000"/>
                </a:solidFill>
              </a:rPr>
              <a:t> king of Persia. And this house was finished on the third day of the month Adar, which was in the sixth year of the reign of Darius the king.” </a:t>
            </a:r>
            <a:r>
              <a:rPr lang="en-US" b="0" dirty="0">
                <a:solidFill>
                  <a:srgbClr val="000000"/>
                </a:solidFill>
              </a:rPr>
              <a:t>Ezra 6:14-15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10600" cy="488133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Date of the writing of Haggai. 1:1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(520 BC)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Note four oracles are dated in this book that cover a period of four months.</a:t>
            </a:r>
          </a:p>
          <a:p>
            <a:r>
              <a:rPr lang="en-US" b="0" dirty="0">
                <a:solidFill>
                  <a:srgbClr val="000000"/>
                </a:solidFill>
              </a:rPr>
              <a:t>1:1 In the second year of Darius, </a:t>
            </a:r>
            <a:r>
              <a:rPr lang="en-US" b="0" u="sng" dirty="0">
                <a:solidFill>
                  <a:srgbClr val="000000"/>
                </a:solidFill>
              </a:rPr>
              <a:t>the sixth month</a:t>
            </a:r>
            <a:r>
              <a:rPr lang="en-US" b="0" dirty="0">
                <a:solidFill>
                  <a:srgbClr val="000000"/>
                </a:solidFill>
              </a:rPr>
              <a:t>, first day.</a:t>
            </a:r>
          </a:p>
          <a:p>
            <a:r>
              <a:rPr lang="en-US" b="0" dirty="0">
                <a:solidFill>
                  <a:srgbClr val="000000"/>
                </a:solidFill>
              </a:rPr>
              <a:t>2:1 </a:t>
            </a:r>
            <a:r>
              <a:rPr lang="en-US" b="0" u="sng" dirty="0">
                <a:solidFill>
                  <a:srgbClr val="000000"/>
                </a:solidFill>
              </a:rPr>
              <a:t>In the seventh month</a:t>
            </a:r>
            <a:r>
              <a:rPr lang="en-US" b="0" dirty="0">
                <a:solidFill>
                  <a:srgbClr val="000000"/>
                </a:solidFill>
              </a:rPr>
              <a:t>, twenty-first day.</a:t>
            </a:r>
          </a:p>
          <a:p>
            <a:r>
              <a:rPr lang="en-US" b="0" dirty="0">
                <a:solidFill>
                  <a:srgbClr val="000000"/>
                </a:solidFill>
              </a:rPr>
              <a:t>2:10 </a:t>
            </a:r>
            <a:r>
              <a:rPr lang="en-US" b="0" u="sng" dirty="0">
                <a:solidFill>
                  <a:srgbClr val="000000"/>
                </a:solidFill>
              </a:rPr>
              <a:t>In the ninth month</a:t>
            </a:r>
            <a:r>
              <a:rPr lang="en-US" b="0" dirty="0">
                <a:solidFill>
                  <a:srgbClr val="000000"/>
                </a:solidFill>
              </a:rPr>
              <a:t>, twenty-fourth day.</a:t>
            </a:r>
          </a:p>
          <a:p>
            <a:r>
              <a:rPr lang="en-US" b="0" dirty="0">
                <a:solidFill>
                  <a:srgbClr val="000000"/>
                </a:solidFill>
              </a:rPr>
              <a:t>2:20 </a:t>
            </a:r>
            <a:r>
              <a:rPr lang="en-US" b="0" u="sng" dirty="0">
                <a:solidFill>
                  <a:srgbClr val="000000"/>
                </a:solidFill>
              </a:rPr>
              <a:t>In the ninth month</a:t>
            </a:r>
            <a:r>
              <a:rPr lang="en-US" b="0" dirty="0">
                <a:solidFill>
                  <a:srgbClr val="000000"/>
                </a:solidFill>
              </a:rPr>
              <a:t>, twenty-fourth day.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58862"/>
            <a:ext cx="8077200" cy="570617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Date of the writing of Haggai. 1:1 (520 BC)</a:t>
            </a:r>
          </a:p>
          <a:p>
            <a:r>
              <a:rPr lang="en-US" b="0" dirty="0">
                <a:solidFill>
                  <a:srgbClr val="000000"/>
                </a:solidFill>
              </a:rPr>
              <a:t>Darius I, son of </a:t>
            </a:r>
            <a:r>
              <a:rPr lang="en-US" b="0" dirty="0" err="1">
                <a:solidFill>
                  <a:srgbClr val="000000"/>
                </a:solidFill>
              </a:rPr>
              <a:t>Hystaspes</a:t>
            </a:r>
            <a:r>
              <a:rPr lang="en-US" b="0" dirty="0">
                <a:solidFill>
                  <a:srgbClr val="000000"/>
                </a:solidFill>
              </a:rPr>
              <a:t>, reigned over Persia from 522 to 486 BC. Therefore these four messages would have been delivered by Haggai about 520 BC, </a:t>
            </a:r>
            <a:r>
              <a:rPr lang="en-US" b="0" i="1" dirty="0">
                <a:solidFill>
                  <a:srgbClr val="000000"/>
                </a:solidFill>
              </a:rPr>
              <a:t>“in the second year of Darius the king” </a:t>
            </a:r>
            <a:r>
              <a:rPr lang="en-US" b="0" dirty="0">
                <a:solidFill>
                  <a:srgbClr val="000000"/>
                </a:solidFill>
              </a:rPr>
              <a:t>(1:1).</a:t>
            </a:r>
          </a:p>
          <a:p>
            <a:r>
              <a:rPr lang="en-US" b="0" dirty="0">
                <a:solidFill>
                  <a:srgbClr val="000000"/>
                </a:solidFill>
              </a:rPr>
              <a:t>Sixteen years earlier (536 BC) 50,000 Jews had returned under the leadership of Zerubbabel. (cf. Isaiah 44:24-45:7; 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Jeremiah 25:11)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345041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9525"/>
            <a:ext cx="7848600" cy="43765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Upon their return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000000"/>
                </a:solidFill>
              </a:rPr>
              <a:t>Built an altar to offer burnt offerings. </a:t>
            </a:r>
            <a:br>
              <a:rPr lang="en-US" sz="2800" b="0" dirty="0">
                <a:solidFill>
                  <a:srgbClr val="000000"/>
                </a:solidFill>
              </a:rPr>
            </a:br>
            <a:r>
              <a:rPr lang="en-US" sz="2800" b="0" dirty="0">
                <a:solidFill>
                  <a:srgbClr val="000000"/>
                </a:solidFill>
              </a:rPr>
              <a:t>Ezra 3:6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000000"/>
                </a:solidFill>
              </a:rPr>
              <a:t>Gathered materials to rebuild the temple, began in the second year. Ezra 4:1-24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000000"/>
                </a:solidFill>
              </a:rPr>
              <a:t>Met with opposition from the Samaritans. Ezra 4:2-5</a:t>
            </a:r>
          </a:p>
          <a:p>
            <a:pPr marL="514350" indent="-514350">
              <a:buAutoNum type="arabicPeriod"/>
            </a:pPr>
            <a:r>
              <a:rPr lang="en-US" sz="2800" b="0" dirty="0">
                <a:solidFill>
                  <a:srgbClr val="000000"/>
                </a:solidFill>
              </a:rPr>
              <a:t>Decree obtained from Artaxerxes causing the work to cease for about 15 years. Ezra 4:21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58862"/>
            <a:ext cx="7848600" cy="4524315"/>
          </a:xfrm>
        </p:spPr>
        <p:txBody>
          <a:bodyPr>
            <a:spAutoFit/>
          </a:bodyPr>
          <a:lstStyle/>
          <a:p>
            <a:r>
              <a:rPr lang="en-US" b="0" dirty="0">
                <a:solidFill>
                  <a:srgbClr val="000000"/>
                </a:solidFill>
              </a:rPr>
              <a:t>Haggai and Zechariah were sent to stir up the people and encourage them to complete the work. Ezra 5:1-2</a:t>
            </a:r>
          </a:p>
          <a:p>
            <a:r>
              <a:rPr lang="en-US" b="0" dirty="0">
                <a:solidFill>
                  <a:srgbClr val="000000"/>
                </a:solidFill>
              </a:rPr>
              <a:t>Apathy. Haggai 1:2ff, </a:t>
            </a:r>
            <a:r>
              <a:rPr lang="en-US" b="0" i="1" dirty="0">
                <a:solidFill>
                  <a:srgbClr val="000000"/>
                </a:solidFill>
              </a:rPr>
              <a:t>“It is not the time (for us) to come, the time for Jehovah’s house to be built.”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NOTE: Neither danger nor difficulty had prevented them from building their own luxurious houses.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" y="4051"/>
            <a:ext cx="9125146" cy="132343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Message 1 – The Time For Rebuilding The Temple Is Overdue. 1:1-15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85887"/>
            <a:ext cx="7848600" cy="479515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Consider your ways</a:t>
            </a:r>
            <a:r>
              <a:rPr lang="en-US" dirty="0">
                <a:solidFill>
                  <a:srgbClr val="000000"/>
                </a:solidFill>
              </a:rPr>
              <a:t>!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Literally, the prophet urged, “Set your heart upon your ways.”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Work, but never satisfied.</a:t>
            </a:r>
          </a:p>
          <a:p>
            <a:pPr lvl="2"/>
            <a:r>
              <a:rPr lang="en-US" b="0" dirty="0">
                <a:solidFill>
                  <a:srgbClr val="000000"/>
                </a:solidFill>
              </a:rPr>
              <a:t>Without the Lord, contentment and lasting happiness is impossible. Haggai 1:6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cf. Isaiah 5:8, 12; Proverbs 4:25-27</a:t>
            </a:r>
          </a:p>
          <a:p>
            <a:pPr lvl="1"/>
            <a:r>
              <a:rPr lang="en-US" b="0" dirty="0">
                <a:solidFill>
                  <a:srgbClr val="000000"/>
                </a:solidFill>
              </a:rPr>
              <a:t>Priorities were wrong. Proverbs 14:12; 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Jeremiah 10:23; cf. Matthew 6:33;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1 Timothy 6:6-8; Philippians 4:6-7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51"/>
            <a:ext cx="9144000" cy="132343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Message 1 – The Time For Rebuilding The Temple Is Overdue. 1:1-15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85887"/>
            <a:ext cx="8610600" cy="504138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Consider your ways</a:t>
            </a:r>
            <a:r>
              <a:rPr lang="en-US" dirty="0">
                <a:solidFill>
                  <a:srgbClr val="000000"/>
                </a:solidFill>
              </a:rPr>
              <a:t>!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Literally, the prophet urged, “Set your heart upon your ways.”</a:t>
            </a:r>
          </a:p>
          <a:p>
            <a:pPr>
              <a:buNone/>
            </a:pPr>
            <a:endParaRPr lang="en-US" b="0" dirty="0">
              <a:solidFill>
                <a:srgbClr val="000000"/>
              </a:solidFill>
            </a:endParaRPr>
          </a:p>
          <a:p>
            <a:r>
              <a:rPr lang="en-US" sz="2600" b="0" dirty="0">
                <a:solidFill>
                  <a:srgbClr val="000000"/>
                </a:solidFill>
              </a:rPr>
              <a:t>Micah 6:7-8, </a:t>
            </a:r>
            <a:r>
              <a:rPr lang="en-US" sz="2600" b="0" i="1" dirty="0">
                <a:solidFill>
                  <a:srgbClr val="000000"/>
                </a:solidFill>
              </a:rPr>
              <a:t>“Will Jehovah be pleased with thousands of rams, (or) with ten thousands of rivers of oil? shall I give my first-born for my transgression, the fruit of my body for the sin of my soul? He hath showed thee, O man, what is good; and what doth Jehovah require of thee, but to do justly, and to love kindness, and to walk humbly with thy God?” </a:t>
            </a:r>
            <a:r>
              <a:rPr lang="en-US" sz="2600" b="0" dirty="0">
                <a:solidFill>
                  <a:srgbClr val="000000"/>
                </a:solidFill>
              </a:rPr>
              <a:t>cf. Psalms 51:16-17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63713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chemeClr val="bg1"/>
          </a:solidFill>
        </p:spPr>
        <p:txBody>
          <a:bodyPr>
            <a:spAutoFit/>
          </a:bodyPr>
          <a:lstStyle/>
          <a:p>
            <a:r>
              <a:rPr lang="en-US" dirty="0"/>
              <a:t>Message 1 – The Time For Rebuilding The Temple Is Overdue. 1:1-15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347787"/>
            <a:ext cx="7534275" cy="475822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Response to this message</a:t>
            </a:r>
            <a:r>
              <a:rPr lang="en-US" dirty="0">
                <a:solidFill>
                  <a:srgbClr val="000000"/>
                </a:solidFill>
              </a:rPr>
              <a:t>.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Haggai 1:12 -15</a:t>
            </a:r>
          </a:p>
          <a:p>
            <a:r>
              <a:rPr lang="en-US" b="0" dirty="0">
                <a:solidFill>
                  <a:srgbClr val="000000"/>
                </a:solidFill>
              </a:rPr>
              <a:t>Remnant of the people obeyed and feared. </a:t>
            </a:r>
            <a:r>
              <a:rPr lang="en-US" sz="2800" b="0" i="1" dirty="0">
                <a:solidFill>
                  <a:srgbClr val="000000"/>
                </a:solidFill>
              </a:rPr>
              <a:t>“The fear of the Lord is the beginning of wisdom” </a:t>
            </a:r>
            <a:r>
              <a:rPr lang="en-US" sz="2800" b="0" dirty="0">
                <a:solidFill>
                  <a:srgbClr val="000000"/>
                </a:solidFill>
              </a:rPr>
              <a:t>(Proverbs 9:10).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Spirit stirred.</a:t>
            </a:r>
          </a:p>
          <a:p>
            <a:r>
              <a:rPr lang="en-US" b="0" dirty="0">
                <a:solidFill>
                  <a:srgbClr val="000000"/>
                </a:solidFill>
              </a:rPr>
              <a:t>Work started 23 days after the word was first delivered by Haggai (cf. 1:1 with 1:15)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3439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Message 2 – Consolation To Those Who Remembered The Former Glory. 2:1-9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33892"/>
            <a:ext cx="8915400" cy="55092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rgbClr val="000000"/>
                </a:solidFill>
              </a:rPr>
              <a:t>The Lord will be with the builders of the temple</a:t>
            </a:r>
            <a:r>
              <a:rPr lang="en-US" dirty="0">
                <a:solidFill>
                  <a:srgbClr val="000000"/>
                </a:solidFill>
              </a:rPr>
              <a:t>. 2:1-5</a:t>
            </a:r>
          </a:p>
          <a:p>
            <a:r>
              <a:rPr lang="en-US" b="0" dirty="0">
                <a:solidFill>
                  <a:srgbClr val="000000"/>
                </a:solidFill>
              </a:rPr>
              <a:t>Anticipated disappointment. cf. Ezra 3:12</a:t>
            </a:r>
          </a:p>
          <a:p>
            <a:r>
              <a:rPr lang="en-US" b="0" dirty="0">
                <a:solidFill>
                  <a:srgbClr val="000000"/>
                </a:solidFill>
              </a:rPr>
              <a:t>Splendor of Solomon’s temple.</a:t>
            </a:r>
            <a:br>
              <a:rPr lang="en-US" b="0" dirty="0">
                <a:solidFill>
                  <a:srgbClr val="000000"/>
                </a:solidFill>
              </a:rPr>
            </a:br>
            <a:r>
              <a:rPr lang="en-US" b="0" dirty="0">
                <a:solidFill>
                  <a:srgbClr val="000000"/>
                </a:solidFill>
              </a:rPr>
              <a:t>1 Kings 6:22, 28, 30; </a:t>
            </a:r>
            <a:r>
              <a:rPr lang="en-US" b="0" u="sng" dirty="0">
                <a:solidFill>
                  <a:srgbClr val="000000"/>
                </a:solidFill>
              </a:rPr>
              <a:t>7:48-50</a:t>
            </a:r>
          </a:p>
          <a:p>
            <a:r>
              <a:rPr lang="en-US" b="0" i="1" dirty="0">
                <a:solidFill>
                  <a:srgbClr val="000000"/>
                </a:solidFill>
              </a:rPr>
              <a:t>“Be Strong”  </a:t>
            </a:r>
            <a:r>
              <a:rPr lang="en-US" b="0" dirty="0">
                <a:solidFill>
                  <a:srgbClr val="000000"/>
                </a:solidFill>
              </a:rPr>
              <a:t>– Strength not in numbers (Deuteronomy 7:7-8; Judges 7; cf. Ephesians 6:10)</a:t>
            </a:r>
          </a:p>
          <a:p>
            <a:r>
              <a:rPr lang="en-US" b="0" i="1" dirty="0">
                <a:solidFill>
                  <a:srgbClr val="000000"/>
                </a:solidFill>
              </a:rPr>
              <a:t>“Work” </a:t>
            </a:r>
            <a:r>
              <a:rPr lang="en-US" b="0" dirty="0">
                <a:solidFill>
                  <a:srgbClr val="000000"/>
                </a:solidFill>
              </a:rPr>
              <a:t>– cf. Nehemiah 4:6; Matthew 9:37-39</a:t>
            </a:r>
          </a:p>
          <a:p>
            <a:r>
              <a:rPr lang="en-US" b="0" i="1" dirty="0">
                <a:solidFill>
                  <a:srgbClr val="000000"/>
                </a:solidFill>
              </a:rPr>
              <a:t>“I am with you.” </a:t>
            </a:r>
            <a:r>
              <a:rPr lang="en-US" b="0" dirty="0">
                <a:solidFill>
                  <a:srgbClr val="000000"/>
                </a:solidFill>
              </a:rPr>
              <a:t>cf. Matthew 28:20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C319D-C985-4907-95D2-E33760872A1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eme15">
  <a:themeElements>
    <a:clrScheme name="Essence of time design template 12">
      <a:dk1>
        <a:srgbClr val="808080"/>
      </a:dk1>
      <a:lt1>
        <a:srgbClr val="FFFFFF"/>
      </a:lt1>
      <a:dk2>
        <a:srgbClr val="003D7A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6C6C6C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sence of time design template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ssence of time desig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 of time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 of time design templat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 of time design template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sence of time design template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sence of time design template 12">
        <a:dk1>
          <a:srgbClr val="808080"/>
        </a:dk1>
        <a:lt1>
          <a:srgbClr val="FFFFFF"/>
        </a:lt1>
        <a:dk2>
          <a:srgbClr val="003D7A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6C6C6C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3160</TotalTime>
  <Words>1005</Words>
  <Application>Microsoft Office PowerPoint</Application>
  <PresentationFormat>On-screen Show (4:3)</PresentationFormat>
  <Paragraphs>84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Impact</vt:lpstr>
      <vt:lpstr>Tahoma</vt:lpstr>
      <vt:lpstr>Theme15</vt:lpstr>
      <vt:lpstr>“Consider Your Ways” (Part 1)</vt:lpstr>
      <vt:lpstr>History</vt:lpstr>
      <vt:lpstr>History</vt:lpstr>
      <vt:lpstr>History</vt:lpstr>
      <vt:lpstr>History</vt:lpstr>
      <vt:lpstr>Message 1 – The Time For Rebuilding The Temple Is Overdue. 1:1-15</vt:lpstr>
      <vt:lpstr>Message 1 – The Time For Rebuilding The Temple Is Overdue. 1:1-15</vt:lpstr>
      <vt:lpstr>Message 1 – The Time For Rebuilding The Temple Is Overdue. 1:1-15</vt:lpstr>
      <vt:lpstr>Message 2 – Consolation To Those Who Remembered The Former Glory. 2:1-9</vt:lpstr>
      <vt:lpstr>Message 2 – Consolation To Those Who Remembered The Former Glory. 2:1-9</vt:lpstr>
      <vt:lpstr>Message 3 – Reply To Those Who Thought God’s Blessings Were To Slow. 2:10-19</vt:lpstr>
      <vt:lpstr>Message 3 – Reply To Those Who Thought God’s Blessings Were To Slow. 2:10-19</vt:lpstr>
      <vt:lpstr>History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 Your Ways  (Part 1) (Micky - 2)</dc:title>
  <dc:creator>Micky Galloway</dc:creator>
  <cp:lastModifiedBy>Richard Lidh</cp:lastModifiedBy>
  <cp:revision>12</cp:revision>
  <cp:lastPrinted>2020-05-10T22:17:37Z</cp:lastPrinted>
  <dcterms:created xsi:type="dcterms:W3CDTF">2011-11-13T00:33:04Z</dcterms:created>
  <dcterms:modified xsi:type="dcterms:W3CDTF">2020-05-10T22:17:42Z</dcterms:modified>
</cp:coreProperties>
</file>